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sldIdLst>
    <p:sldId id="476" r:id="rId5"/>
    <p:sldId id="477" r:id="rId6"/>
    <p:sldId id="478" r:id="rId7"/>
    <p:sldId id="479" r:id="rId8"/>
    <p:sldId id="480" r:id="rId9"/>
    <p:sldId id="481" r:id="rId10"/>
    <p:sldId id="482" r:id="rId11"/>
    <p:sldId id="485" r:id="rId12"/>
    <p:sldId id="483" r:id="rId13"/>
    <p:sldId id="484" r:id="rId14"/>
    <p:sldId id="486" r:id="rId15"/>
    <p:sldId id="487" r:id="rId16"/>
    <p:sldId id="494" r:id="rId17"/>
    <p:sldId id="495" r:id="rId18"/>
    <p:sldId id="496" r:id="rId19"/>
    <p:sldId id="497" r:id="rId20"/>
    <p:sldId id="499" r:id="rId21"/>
    <p:sldId id="498" r:id="rId22"/>
    <p:sldId id="500" r:id="rId23"/>
    <p:sldId id="501" r:id="rId24"/>
    <p:sldId id="502" r:id="rId25"/>
    <p:sldId id="30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9E"/>
    <a:srgbClr val="719E8B"/>
    <a:srgbClr val="6C9986"/>
    <a:srgbClr val="7CAD98"/>
    <a:srgbClr val="9DB52E"/>
    <a:srgbClr val="4A6596"/>
    <a:srgbClr val="E8A946"/>
    <a:srgbClr val="C344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88"/>
    <p:restoredTop sz="79388"/>
  </p:normalViewPr>
  <p:slideViewPr>
    <p:cSldViewPr snapToGrid="0">
      <p:cViewPr varScale="1">
        <p:scale>
          <a:sx n="100" d="100"/>
          <a:sy n="100" d="100"/>
        </p:scale>
        <p:origin x="1112" y="168"/>
      </p:cViewPr>
      <p:guideLst>
        <p:guide orient="horz" pos="1872"/>
        <p:guide pos="3840"/>
      </p:guideLst>
    </p:cSldViewPr>
  </p:slideViewPr>
  <p:notesTextViewPr>
    <p:cViewPr>
      <p:scale>
        <a:sx n="85" d="100"/>
        <a:sy n="85" d="100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E5BDF-9B7E-3646-B6C9-FC2C3E116129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BADB7-1FBB-B74E-B90C-DA1567BD0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38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98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Everything is a directed acyclic graph – everything flows in one direction</a:t>
            </a:r>
          </a:p>
          <a:p>
            <a:r>
              <a:rPr lang="en-US" dirty="0"/>
              <a:t>Network – A graph with nodes</a:t>
            </a:r>
          </a:p>
          <a:p>
            <a:r>
              <a:rPr lang="en-US" dirty="0"/>
              <a:t>Nodes – individual Computations (circles on the image)</a:t>
            </a:r>
          </a:p>
          <a:p>
            <a:r>
              <a:rPr lang="en-US" dirty="0"/>
              <a:t>Tensor – the mapping between data moving from one Node to another (lines on the picture)</a:t>
            </a:r>
          </a:p>
          <a:p>
            <a:endParaRPr lang="en-US" dirty="0"/>
          </a:p>
          <a:p>
            <a:r>
              <a:rPr lang="en-US" dirty="0"/>
              <a:t>This is where TensorFlow gets its name. It is the flow of data through the nodes to get a final result</a:t>
            </a:r>
          </a:p>
          <a:p>
            <a:endParaRPr lang="en-US" dirty="0"/>
          </a:p>
          <a:p>
            <a:r>
              <a:rPr lang="en-US" dirty="0" err="1"/>
              <a:t>Tensorflow</a:t>
            </a:r>
            <a:r>
              <a:rPr lang="en-US" dirty="0"/>
              <a:t> is good at modeling neural networks because it is modeled like one. The nodes represent neurons in a neural network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72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94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21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 – number of samples</a:t>
            </a:r>
          </a:p>
          <a:p>
            <a:r>
              <a:rPr lang="en-US" dirty="0" err="1"/>
              <a:t>yi</a:t>
            </a:r>
            <a:r>
              <a:rPr lang="en-US" dirty="0"/>
              <a:t> - predicted outcome</a:t>
            </a:r>
          </a:p>
          <a:p>
            <a:r>
              <a:rPr lang="en-US" dirty="0"/>
              <a:t>Yi (hat) – target outcome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195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 – our parameter</a:t>
            </a:r>
          </a:p>
          <a:p>
            <a:r>
              <a:rPr lang="en-US" dirty="0"/>
              <a:t>a – learning rate / step size</a:t>
            </a:r>
          </a:p>
          <a:p>
            <a:r>
              <a:rPr lang="en-US" dirty="0"/>
              <a:t>Loss – loss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451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Cloud ML</a:t>
            </a:r>
          </a:p>
          <a:p>
            <a:r>
              <a:rPr lang="en-US" dirty="0"/>
              <a:t>IBM Watson</a:t>
            </a:r>
          </a:p>
          <a:p>
            <a:r>
              <a:rPr lang="en-US" dirty="0"/>
              <a:t>Docker container</a:t>
            </a:r>
          </a:p>
          <a:p>
            <a:r>
              <a:rPr lang="en-US" dirty="0"/>
              <a:t>Convert to TensorFlow Lite and run in mobile app</a:t>
            </a:r>
          </a:p>
          <a:p>
            <a:r>
              <a:rPr lang="en-US" dirty="0" err="1"/>
              <a:t>Rstudio</a:t>
            </a:r>
            <a:endParaRPr lang="en-US" dirty="0"/>
          </a:p>
          <a:p>
            <a:r>
              <a:rPr lang="en-US" dirty="0"/>
              <a:t>Azure</a:t>
            </a:r>
          </a:p>
          <a:p>
            <a:r>
              <a:rPr lang="en-US" dirty="0"/>
              <a:t>AWS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23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DFFE52E-3C23-214A-AFC7-5A0FDE3C5F37}"/>
              </a:ext>
            </a:extLst>
          </p:cNvPr>
          <p:cNvSpPr/>
          <p:nvPr userDrawn="1"/>
        </p:nvSpPr>
        <p:spPr>
          <a:xfrm>
            <a:off x="301083" y="5854390"/>
            <a:ext cx="3557239" cy="579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B68497-26BB-1B43-8DC7-DC310B353F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6AF493-8553-F64D-9DD1-212BE76418A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379" y="884355"/>
            <a:ext cx="2033239" cy="84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47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2154" y="911225"/>
            <a:ext cx="11430000" cy="481084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593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35671"/>
            <a:ext cx="308688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499" y="235671"/>
            <a:ext cx="8186001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09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 userDrawn="1"/>
        </p:nvSpPr>
        <p:spPr>
          <a:xfrm>
            <a:off x="7047297" y="345238"/>
            <a:ext cx="4433643" cy="3619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877.277.1044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100" b="1" err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magenic.com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//</a:t>
            </a:r>
            <a:endParaRPr lang="en-US" sz="1200" b="1" i="0">
              <a:solidFill>
                <a:srgbClr val="56565A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11374267" y="345238"/>
            <a:ext cx="457929" cy="29911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fld id="{28E39B6D-4B99-497D-9F61-EDE8F8EC9C63}" type="slidenum">
              <a:rPr lang="en-US" sz="1100" b="1" baseline="0" smtClean="0">
                <a:solidFill>
                  <a:srgbClr val="56565A"/>
                </a:solidFill>
                <a:latin typeface="+mj-lt"/>
                <a:cs typeface="Cordia New" panose="020B0304020202020204" pitchFamily="34" charset="-34"/>
              </a:rPr>
              <a:pPr algn="l"/>
              <a:t>‹#›</a:t>
            </a:fld>
            <a:endParaRPr lang="en-US" sz="1100" b="1" baseline="0">
              <a:solidFill>
                <a:srgbClr val="56565A"/>
              </a:solidFill>
              <a:latin typeface="+mj-lt"/>
              <a:cs typeface="Cordia New" panose="020B0304020202020204" pitchFamily="34" charset="-34"/>
            </a:endParaRPr>
          </a:p>
        </p:txBody>
      </p:sp>
      <p:sp>
        <p:nvSpPr>
          <p:cNvPr id="5" name="Subtitle 2"/>
          <p:cNvSpPr txBox="1">
            <a:spLocks/>
          </p:cNvSpPr>
          <p:nvPr userDrawn="1"/>
        </p:nvSpPr>
        <p:spPr>
          <a:xfrm>
            <a:off x="6816011" y="4975156"/>
            <a:ext cx="5267132" cy="669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600"/>
              </a:lnSpc>
              <a:spcBef>
                <a:spcPts val="0"/>
              </a:spcBef>
            </a:pPr>
            <a:r>
              <a:rPr lang="en-US" sz="6500" b="0" i="1">
                <a:solidFill>
                  <a:srgbClr val="56565A"/>
                </a:solidFill>
                <a:latin typeface="+mn-lt"/>
                <a:ea typeface="Dotum" panose="020B0600000101010101" pitchFamily="34" charset="-127"/>
                <a:cs typeface="Cordia New" panose="020B0304020202020204" pitchFamily="34" charset="-34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26564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11/19/19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1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11430000" cy="48108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08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447" y="252398"/>
            <a:ext cx="11429999" cy="342395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4447" y="3703343"/>
            <a:ext cx="11429999" cy="201872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63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4447" y="914401"/>
            <a:ext cx="5625353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914401"/>
            <a:ext cx="5652247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947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500" y="904973"/>
            <a:ext cx="561107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500" y="1719359"/>
            <a:ext cx="561107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904973"/>
            <a:ext cx="563958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719359"/>
            <a:ext cx="563958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024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007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16841B-46D0-AB45-9498-9AC2186FB7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73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0322" y="254524"/>
            <a:ext cx="6628598" cy="546754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101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36622" y="248270"/>
            <a:ext cx="6616330" cy="54581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984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154" y="265393"/>
            <a:ext cx="11430000" cy="51089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154" y="911225"/>
            <a:ext cx="11430000" cy="3884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59794-ECCE-9047-87DB-E7CDED2F621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86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15000"/>
        <a:buFont typeface="Franklin Gothic Book" panose="020B0503020102020204" pitchFamily="34" charset="0"/>
        <a:buChar char="»"/>
        <a:defRPr sz="2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130000"/>
        <a:buFont typeface="Franklin Gothic Book" panose="020B0503020102020204" pitchFamily="34" charset="0"/>
        <a:buChar char="›"/>
        <a:defRPr sz="24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Franklin Gothic Book" panose="020B0503020102020204" pitchFamily="34" charset="0"/>
        <a:buChar char="−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Relationship Id="rId9" Type="http://schemas.openxmlformats.org/officeDocument/2006/relationships/image" Target="../media/image13.tif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3" Type="http://schemas.openxmlformats.org/officeDocument/2006/relationships/image" Target="../media/image20.tiff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Relationship Id="rId9" Type="http://schemas.openxmlformats.org/officeDocument/2006/relationships/image" Target="../media/image26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4294967295"/>
          </p:nvPr>
        </p:nvSpPr>
        <p:spPr>
          <a:xfrm>
            <a:off x="295544" y="668256"/>
            <a:ext cx="3782275" cy="412233"/>
          </a:xfrm>
        </p:spPr>
        <p:txBody>
          <a:bodyPr>
            <a:noAutofit/>
          </a:bodyPr>
          <a:lstStyle/>
          <a:p>
            <a:r>
              <a:rPr lang="en-US" sz="2000" dirty="0">
                <a:latin typeface="+mn-lt"/>
              </a:rPr>
              <a:t>11.20.2019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73089" y="2125377"/>
            <a:ext cx="129293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316217" y="3762739"/>
            <a:ext cx="7885827" cy="90214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5500"/>
              </a:lnSpc>
              <a:spcBef>
                <a:spcPct val="0"/>
              </a:spcBef>
              <a:buNone/>
              <a:defRPr sz="6000" i="1" kern="1200" baseline="0">
                <a:solidFill>
                  <a:schemeClr val="tx1"/>
                </a:solidFill>
                <a:latin typeface="+mn-lt"/>
                <a:ea typeface="+mj-ea"/>
                <a:cs typeface="Cordia New" panose="020B0304020202020204" pitchFamily="34" charset="-34"/>
              </a:defRPr>
            </a:lvl1pPr>
          </a:lstStyle>
          <a:p>
            <a:r>
              <a:rPr lang="en-US" sz="2800" b="1" i="0" dirty="0">
                <a:solidFill>
                  <a:srgbClr val="53565A"/>
                </a:solidFill>
                <a:latin typeface="Franklin Gothic Demi" panose="020B0703020102020204" pitchFamily="34" charset="0"/>
              </a:rPr>
              <a:t>Machine Learning In TensorFlow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384752" y="4818790"/>
            <a:ext cx="4198448" cy="991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1700"/>
              </a:lnSpc>
              <a:spcBef>
                <a:spcPts val="0"/>
              </a:spcBef>
              <a:buClr>
                <a:schemeClr val="tx2"/>
              </a:buClr>
              <a:buSzPct val="115000"/>
              <a:buFont typeface="Franklin Gothic Book" panose="020B0503020102020204" pitchFamily="34" charset="0"/>
              <a:buNone/>
              <a:defRPr sz="1350" b="0" kern="0" spc="30" baseline="0">
                <a:solidFill>
                  <a:schemeClr val="accent5"/>
                </a:solidFill>
                <a:latin typeface="+mn-lt"/>
                <a:ea typeface="+mn-ea"/>
                <a:cs typeface="Cordia New" panose="020B0304020202020204" pitchFamily="34" charset="-34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30000"/>
              <a:buFont typeface="Franklin Gothic Book" panose="020B0503020102020204" pitchFamily="34" charset="0"/>
              <a:buNone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Franklin Gothic Book" panose="020B0503020102020204" pitchFamily="34" charset="0"/>
              <a:buNone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8BE3C"/>
              </a:buClr>
            </a:pPr>
            <a:r>
              <a:rPr lang="en-US" sz="1200" b="1" dirty="0">
                <a:solidFill>
                  <a:prstClr val="white">
                    <a:lumMod val="65000"/>
                  </a:prstClr>
                </a:solidFill>
              </a:rPr>
              <a:t>Kevin Ford</a:t>
            </a:r>
          </a:p>
          <a:p>
            <a:pPr>
              <a:buClr>
                <a:srgbClr val="78BE3C"/>
              </a:buClr>
            </a:pPr>
            <a:r>
              <a:rPr lang="en-US" sz="1200" dirty="0" err="1">
                <a:solidFill>
                  <a:prstClr val="white">
                    <a:lumMod val="65000"/>
                  </a:prstClr>
                </a:solidFill>
              </a:rPr>
              <a:t>kevinf@magenic.com</a:t>
            </a:r>
            <a:endParaRPr lang="en-US" sz="12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buClr>
                <a:srgbClr val="78BE3C"/>
              </a:buClr>
            </a:pPr>
            <a:r>
              <a:rPr lang="is-IS" sz="1200" dirty="0">
                <a:solidFill>
                  <a:prstClr val="white">
                    <a:lumMod val="65000"/>
                  </a:prstClr>
                </a:solidFill>
              </a:rPr>
              <a:t>617 359-5192</a:t>
            </a:r>
            <a:endParaRPr lang="en-US" sz="12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241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E42893-EA4F-5245-BDB6-23548C4F4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TensorFlow Concepts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AA5E360-0329-CF44-8F7D-BA6AD43F0DA1}"/>
              </a:ext>
            </a:extLst>
          </p:cNvPr>
          <p:cNvSpPr/>
          <p:nvPr/>
        </p:nvSpPr>
        <p:spPr>
          <a:xfrm>
            <a:off x="6192980" y="1283971"/>
            <a:ext cx="5618806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Directed Acyclic Graph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BCF346-7888-D144-B2FA-A49DD5B84199}"/>
              </a:ext>
            </a:extLst>
          </p:cNvPr>
          <p:cNvSpPr/>
          <p:nvPr/>
        </p:nvSpPr>
        <p:spPr>
          <a:xfrm>
            <a:off x="6192980" y="2147163"/>
            <a:ext cx="5618806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Network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3AACB3-5BBD-9D4B-B6D3-BEA0966C880D}"/>
              </a:ext>
            </a:extLst>
          </p:cNvPr>
          <p:cNvSpPr/>
          <p:nvPr/>
        </p:nvSpPr>
        <p:spPr>
          <a:xfrm>
            <a:off x="6192980" y="3010355"/>
            <a:ext cx="5618806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Nodes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AA3F0F-F51C-CA42-9705-E2C46EEADAAB}"/>
              </a:ext>
            </a:extLst>
          </p:cNvPr>
          <p:cNvSpPr/>
          <p:nvPr/>
        </p:nvSpPr>
        <p:spPr>
          <a:xfrm>
            <a:off x="6192980" y="3873547"/>
            <a:ext cx="5618806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Tensors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16B9F67-ECAD-294A-80D9-29EFF6631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14" y="1283971"/>
            <a:ext cx="4976092" cy="298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6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62F732-C25B-0345-89B5-A9FAD418E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7D4801-FCE9-DB4C-97A5-57E70072AADF}"/>
              </a:ext>
            </a:extLst>
          </p:cNvPr>
          <p:cNvSpPr/>
          <p:nvPr/>
        </p:nvSpPr>
        <p:spPr>
          <a:xfrm>
            <a:off x="477193" y="1242408"/>
            <a:ext cx="758615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Tensors are n-dimensional arrays of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67BA37-ED36-CD4F-A102-3052158D9BEB}"/>
              </a:ext>
            </a:extLst>
          </p:cNvPr>
          <p:cNvSpPr/>
          <p:nvPr/>
        </p:nvSpPr>
        <p:spPr>
          <a:xfrm>
            <a:off x="1801091" y="1959983"/>
            <a:ext cx="6262254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Tensors must be of same type (numbers, strings, bools)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4CA9EE-9554-C041-987D-604039F10518}"/>
              </a:ext>
            </a:extLst>
          </p:cNvPr>
          <p:cNvSpPr/>
          <p:nvPr/>
        </p:nvSpPr>
        <p:spPr>
          <a:xfrm>
            <a:off x="497185" y="2677558"/>
            <a:ext cx="7566160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Tensors have a shape which defines the lengths of a tensor’s dimensions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EF7CAB-B139-8349-A885-52066016C2DB}"/>
              </a:ext>
            </a:extLst>
          </p:cNvPr>
          <p:cNvSpPr/>
          <p:nvPr/>
        </p:nvSpPr>
        <p:spPr>
          <a:xfrm>
            <a:off x="1801091" y="4112708"/>
            <a:ext cx="6262254" cy="5406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Vector – (4,) – one dimension of four values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1ED0EE-7403-974A-A81D-517518CD5238}"/>
              </a:ext>
            </a:extLst>
          </p:cNvPr>
          <p:cNvSpPr/>
          <p:nvPr/>
        </p:nvSpPr>
        <p:spPr>
          <a:xfrm>
            <a:off x="1801091" y="4830283"/>
            <a:ext cx="6262254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Matrix – (2, 4) – two dimensions of four values each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E03E61-3CDA-D243-93FC-7E5A9E1B6B29}"/>
              </a:ext>
            </a:extLst>
          </p:cNvPr>
          <p:cNvSpPr/>
          <p:nvPr/>
        </p:nvSpPr>
        <p:spPr>
          <a:xfrm>
            <a:off x="1801091" y="3395133"/>
            <a:ext cx="6262254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Scaler – (0,) - zero dimensions, just a single value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47C8FF-E40C-A645-9EF6-CABA1A0201C9}"/>
              </a:ext>
            </a:extLst>
          </p:cNvPr>
          <p:cNvSpPr/>
          <p:nvPr/>
        </p:nvSpPr>
        <p:spPr>
          <a:xfrm>
            <a:off x="8589818" y="3395133"/>
            <a:ext cx="526473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2FAB19-0077-2746-8F10-A2B5E6AEC0A0}"/>
              </a:ext>
            </a:extLst>
          </p:cNvPr>
          <p:cNvSpPr/>
          <p:nvPr/>
        </p:nvSpPr>
        <p:spPr>
          <a:xfrm>
            <a:off x="8589818" y="4112708"/>
            <a:ext cx="526473" cy="5406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5CFE82-0FA6-034C-A1D1-58AE5B2775FC}"/>
              </a:ext>
            </a:extLst>
          </p:cNvPr>
          <p:cNvSpPr/>
          <p:nvPr/>
        </p:nvSpPr>
        <p:spPr>
          <a:xfrm>
            <a:off x="9379527" y="4112708"/>
            <a:ext cx="526473" cy="5406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46936F-B748-2240-B3A9-C0C7315838DC}"/>
              </a:ext>
            </a:extLst>
          </p:cNvPr>
          <p:cNvSpPr/>
          <p:nvPr/>
        </p:nvSpPr>
        <p:spPr>
          <a:xfrm>
            <a:off x="10169236" y="4112708"/>
            <a:ext cx="526473" cy="5406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6F8F73-D09A-154A-96C2-BC77A7CDECE2}"/>
              </a:ext>
            </a:extLst>
          </p:cNvPr>
          <p:cNvSpPr/>
          <p:nvPr/>
        </p:nvSpPr>
        <p:spPr>
          <a:xfrm>
            <a:off x="10958945" y="4112708"/>
            <a:ext cx="526473" cy="5406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38C15F-3F44-824B-83A7-D9292D0F17E4}"/>
              </a:ext>
            </a:extLst>
          </p:cNvPr>
          <p:cNvSpPr/>
          <p:nvPr/>
        </p:nvSpPr>
        <p:spPr>
          <a:xfrm>
            <a:off x="8589818" y="4830283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E22C3B-6549-BF4F-93BB-B75F498C3F69}"/>
              </a:ext>
            </a:extLst>
          </p:cNvPr>
          <p:cNvSpPr/>
          <p:nvPr/>
        </p:nvSpPr>
        <p:spPr>
          <a:xfrm>
            <a:off x="9379527" y="4830283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E87818-0C96-3447-AF18-8CFB14488B50}"/>
              </a:ext>
            </a:extLst>
          </p:cNvPr>
          <p:cNvSpPr/>
          <p:nvPr/>
        </p:nvSpPr>
        <p:spPr>
          <a:xfrm>
            <a:off x="10169236" y="4830283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1E4C31-8ECB-6C4D-B72C-E34D7D655242}"/>
              </a:ext>
            </a:extLst>
          </p:cNvPr>
          <p:cNvSpPr/>
          <p:nvPr/>
        </p:nvSpPr>
        <p:spPr>
          <a:xfrm>
            <a:off x="10958945" y="4830283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748EAD-70BA-E545-B053-E220CA360715}"/>
              </a:ext>
            </a:extLst>
          </p:cNvPr>
          <p:cNvSpPr/>
          <p:nvPr/>
        </p:nvSpPr>
        <p:spPr>
          <a:xfrm>
            <a:off x="8589818" y="5547858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186E0F-C636-FF4F-AD20-9C3808FD49A9}"/>
              </a:ext>
            </a:extLst>
          </p:cNvPr>
          <p:cNvSpPr/>
          <p:nvPr/>
        </p:nvSpPr>
        <p:spPr>
          <a:xfrm>
            <a:off x="9379527" y="5547858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6B8768-C842-A643-AC18-F337BCF1EEF6}"/>
              </a:ext>
            </a:extLst>
          </p:cNvPr>
          <p:cNvSpPr/>
          <p:nvPr/>
        </p:nvSpPr>
        <p:spPr>
          <a:xfrm>
            <a:off x="10169236" y="5547858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87DEFD8-3E90-3D49-BCA9-F68908E5D359}"/>
              </a:ext>
            </a:extLst>
          </p:cNvPr>
          <p:cNvSpPr/>
          <p:nvPr/>
        </p:nvSpPr>
        <p:spPr>
          <a:xfrm>
            <a:off x="10958945" y="5547858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354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D0B375-8D6D-A345-9018-1F99391FC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tf.shape</a:t>
            </a:r>
            <a:r>
              <a:rPr lang="en-US" b="1" dirty="0"/>
              <a:t> –returns a tensor’s shape</a:t>
            </a:r>
          </a:p>
          <a:p>
            <a:pPr marL="0" indent="0">
              <a:buNone/>
            </a:pPr>
            <a:r>
              <a:rPr lang="en-US" dirty="0"/>
              <a:t>	t1 = </a:t>
            </a:r>
            <a:r>
              <a:rPr lang="en-US" dirty="0" err="1"/>
              <a:t>tf.constant</a:t>
            </a:r>
            <a:r>
              <a:rPr lang="en-US" dirty="0"/>
              <a:t>([[4, 5], [54, 3]])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tf.shape</a:t>
            </a:r>
            <a:r>
              <a:rPr lang="en-US" dirty="0"/>
              <a:t>(t1) will return (2, 2)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 err="1"/>
              <a:t>tf.reshape</a:t>
            </a:r>
            <a:r>
              <a:rPr lang="en-US" b="1" dirty="0"/>
              <a:t> – changes a tensor’s shape</a:t>
            </a:r>
          </a:p>
          <a:p>
            <a:pPr marL="0" indent="0">
              <a:buNone/>
            </a:pPr>
            <a:r>
              <a:rPr lang="en-US" dirty="0"/>
              <a:t>	t1 = </a:t>
            </a:r>
            <a:r>
              <a:rPr lang="en-US" dirty="0" err="1"/>
              <a:t>tf.constant</a:t>
            </a:r>
            <a:r>
              <a:rPr lang="en-US" dirty="0"/>
              <a:t>([[4, 5], [54, 3]])</a:t>
            </a:r>
          </a:p>
          <a:p>
            <a:pPr marL="0" indent="0">
              <a:buNone/>
            </a:pPr>
            <a:r>
              <a:rPr lang="en-US" dirty="0"/>
              <a:t>	t2 = </a:t>
            </a:r>
            <a:r>
              <a:rPr lang="en-US" dirty="0" err="1"/>
              <a:t>tf.reshape</a:t>
            </a:r>
            <a:r>
              <a:rPr lang="en-US" dirty="0"/>
              <a:t>(t1, [4]) will return a vector with four values</a:t>
            </a:r>
          </a:p>
          <a:p>
            <a:pPr marL="0" indent="0">
              <a:buNone/>
            </a:pPr>
            <a:r>
              <a:rPr lang="en-US" dirty="0"/>
              <a:t>	t3 = </a:t>
            </a:r>
            <a:r>
              <a:rPr lang="en-US" dirty="0" err="1"/>
              <a:t>tf.reshape</a:t>
            </a:r>
            <a:r>
              <a:rPr lang="en-US" dirty="0"/>
              <a:t>(t1, [1, 4]) will return a matrix one dimension or four values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73B6AA-6F19-6941-8692-F4042738A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TensorFlow Operations</a:t>
            </a:r>
          </a:p>
        </p:txBody>
      </p:sp>
    </p:spTree>
    <p:extLst>
      <p:ext uri="{BB962C8B-B14F-4D97-AF65-F5344CB8AC3E}">
        <p14:creationId xmlns:p14="http://schemas.microsoft.com/office/powerpoint/2010/main" val="410209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20032-9A71-7E42-A3FD-13CF4915D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Regression On TensorFlow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5A21B4E-4964-5F45-8538-283A261F9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354" y="1030931"/>
            <a:ext cx="9245600" cy="41783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67B2DA-830D-DE48-81BA-AAE0524E9595}"/>
              </a:ext>
            </a:extLst>
          </p:cNvPr>
          <p:cNvCxnSpPr>
            <a:cxnSpLocks/>
          </p:cNvCxnSpPr>
          <p:nvPr/>
        </p:nvCxnSpPr>
        <p:spPr>
          <a:xfrm flipV="1">
            <a:off x="3076833" y="3886715"/>
            <a:ext cx="6170141" cy="116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FDBBFA-03B8-4840-9218-07171D2FDC2C}"/>
              </a:ext>
            </a:extLst>
          </p:cNvPr>
          <p:cNvCxnSpPr/>
          <p:nvPr/>
        </p:nvCxnSpPr>
        <p:spPr>
          <a:xfrm flipV="1">
            <a:off x="3089190" y="3144795"/>
            <a:ext cx="0" cy="84643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8A25AE-3BDC-4846-90C6-A4A6AC7B2EAE}"/>
              </a:ext>
            </a:extLst>
          </p:cNvPr>
          <p:cNvCxnSpPr>
            <a:cxnSpLocks/>
          </p:cNvCxnSpPr>
          <p:nvPr/>
        </p:nvCxnSpPr>
        <p:spPr>
          <a:xfrm flipV="1">
            <a:off x="4341342" y="3272481"/>
            <a:ext cx="0" cy="718752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9C9560-5615-A34F-AA4B-072470F31699}"/>
              </a:ext>
            </a:extLst>
          </p:cNvPr>
          <p:cNvCxnSpPr/>
          <p:nvPr/>
        </p:nvCxnSpPr>
        <p:spPr>
          <a:xfrm flipV="1">
            <a:off x="5577017" y="3120081"/>
            <a:ext cx="0" cy="84643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C93C70-FCA7-BE42-B99D-489930F4055E}"/>
              </a:ext>
            </a:extLst>
          </p:cNvPr>
          <p:cNvCxnSpPr/>
          <p:nvPr/>
        </p:nvCxnSpPr>
        <p:spPr>
          <a:xfrm flipV="1">
            <a:off x="6800336" y="3089189"/>
            <a:ext cx="0" cy="84643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C4CE3C-24F5-0E4F-AF2F-2FF8E35BF57A}"/>
              </a:ext>
            </a:extLst>
          </p:cNvPr>
          <p:cNvCxnSpPr>
            <a:cxnSpLocks/>
          </p:cNvCxnSpPr>
          <p:nvPr/>
        </p:nvCxnSpPr>
        <p:spPr>
          <a:xfrm flipV="1">
            <a:off x="8023654" y="2991365"/>
            <a:ext cx="0" cy="944262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EAB862-AA54-4744-99DE-0EFB68EB27AE}"/>
              </a:ext>
            </a:extLst>
          </p:cNvPr>
          <p:cNvCxnSpPr/>
          <p:nvPr/>
        </p:nvCxnSpPr>
        <p:spPr>
          <a:xfrm flipV="1">
            <a:off x="9246974" y="3040277"/>
            <a:ext cx="0" cy="84643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BDECFD-00AE-204A-9DB1-A797B117EED8}"/>
              </a:ext>
            </a:extLst>
          </p:cNvPr>
          <p:cNvCxnSpPr>
            <a:cxnSpLocks/>
          </p:cNvCxnSpPr>
          <p:nvPr/>
        </p:nvCxnSpPr>
        <p:spPr>
          <a:xfrm flipV="1">
            <a:off x="3076832" y="1952711"/>
            <a:ext cx="6170142" cy="2260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83B1163-9BFE-7643-BC18-032F7B523E8D}"/>
              </a:ext>
            </a:extLst>
          </p:cNvPr>
          <p:cNvCxnSpPr>
            <a:cxnSpLocks/>
          </p:cNvCxnSpPr>
          <p:nvPr/>
        </p:nvCxnSpPr>
        <p:spPr>
          <a:xfrm flipV="1">
            <a:off x="9246974" y="1952711"/>
            <a:ext cx="0" cy="1130471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0D8AF25-E461-D44C-9500-F83769B9F615}"/>
              </a:ext>
            </a:extLst>
          </p:cNvPr>
          <p:cNvCxnSpPr>
            <a:cxnSpLocks/>
          </p:cNvCxnSpPr>
          <p:nvPr/>
        </p:nvCxnSpPr>
        <p:spPr>
          <a:xfrm flipV="1">
            <a:off x="8023654" y="2421924"/>
            <a:ext cx="0" cy="569441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B92D26-42AC-504E-AEE4-82A1120F3240}"/>
              </a:ext>
            </a:extLst>
          </p:cNvPr>
          <p:cNvCxnSpPr>
            <a:cxnSpLocks/>
          </p:cNvCxnSpPr>
          <p:nvPr/>
        </p:nvCxnSpPr>
        <p:spPr>
          <a:xfrm flipV="1">
            <a:off x="6800336" y="2842054"/>
            <a:ext cx="0" cy="27802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B38B97F-2613-D140-8D33-5828235D51F8}"/>
              </a:ext>
            </a:extLst>
          </p:cNvPr>
          <p:cNvCxnSpPr>
            <a:cxnSpLocks/>
          </p:cNvCxnSpPr>
          <p:nvPr/>
        </p:nvCxnSpPr>
        <p:spPr>
          <a:xfrm flipV="1">
            <a:off x="5577017" y="3120081"/>
            <a:ext cx="0" cy="195649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78D9B7-153F-AB4E-A0A8-719C72FF9F82}"/>
              </a:ext>
            </a:extLst>
          </p:cNvPr>
          <p:cNvCxnSpPr>
            <a:cxnSpLocks/>
          </p:cNvCxnSpPr>
          <p:nvPr/>
        </p:nvCxnSpPr>
        <p:spPr>
          <a:xfrm flipV="1">
            <a:off x="4337225" y="3272481"/>
            <a:ext cx="0" cy="485003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F168147-CA2F-D84D-A674-5BCE0A6E6C49}"/>
              </a:ext>
            </a:extLst>
          </p:cNvPr>
          <p:cNvCxnSpPr>
            <a:cxnSpLocks/>
          </p:cNvCxnSpPr>
          <p:nvPr/>
        </p:nvCxnSpPr>
        <p:spPr>
          <a:xfrm flipV="1">
            <a:off x="3088556" y="3144795"/>
            <a:ext cx="0" cy="1068859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4E79CCC-04B6-964B-83D5-7D899F4222C1}"/>
              </a:ext>
            </a:extLst>
          </p:cNvPr>
          <p:cNvCxnSpPr>
            <a:cxnSpLocks/>
          </p:cNvCxnSpPr>
          <p:nvPr/>
        </p:nvCxnSpPr>
        <p:spPr>
          <a:xfrm flipV="1">
            <a:off x="3101546" y="2938935"/>
            <a:ext cx="6145428" cy="333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0CF07B3-B2FB-534F-998A-9BEAC5F7B93D}"/>
              </a:ext>
            </a:extLst>
          </p:cNvPr>
          <p:cNvCxnSpPr>
            <a:cxnSpLocks/>
          </p:cNvCxnSpPr>
          <p:nvPr/>
        </p:nvCxnSpPr>
        <p:spPr>
          <a:xfrm flipV="1">
            <a:off x="3112135" y="3144796"/>
            <a:ext cx="0" cy="127685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17247CD-B127-9B41-8FEE-BD91298D607C}"/>
              </a:ext>
            </a:extLst>
          </p:cNvPr>
          <p:cNvCxnSpPr>
            <a:cxnSpLocks/>
          </p:cNvCxnSpPr>
          <p:nvPr/>
        </p:nvCxnSpPr>
        <p:spPr>
          <a:xfrm flipV="1">
            <a:off x="4336883" y="3206262"/>
            <a:ext cx="0" cy="66219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477BCF2-6866-DA48-8A7A-1D577EDCCE90}"/>
              </a:ext>
            </a:extLst>
          </p:cNvPr>
          <p:cNvCxnSpPr>
            <a:cxnSpLocks/>
          </p:cNvCxnSpPr>
          <p:nvPr/>
        </p:nvCxnSpPr>
        <p:spPr>
          <a:xfrm flipV="1">
            <a:off x="5576675" y="3083182"/>
            <a:ext cx="0" cy="35869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FE6EFD2-07D9-164B-B713-32DE351C43E8}"/>
              </a:ext>
            </a:extLst>
          </p:cNvPr>
          <p:cNvCxnSpPr>
            <a:cxnSpLocks/>
          </p:cNvCxnSpPr>
          <p:nvPr/>
        </p:nvCxnSpPr>
        <p:spPr>
          <a:xfrm flipV="1">
            <a:off x="6800336" y="3040277"/>
            <a:ext cx="0" cy="60839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889DF13-3191-E942-9FF3-542A110F0DB3}"/>
              </a:ext>
            </a:extLst>
          </p:cNvPr>
          <p:cNvCxnSpPr>
            <a:cxnSpLocks/>
          </p:cNvCxnSpPr>
          <p:nvPr/>
        </p:nvCxnSpPr>
        <p:spPr>
          <a:xfrm flipV="1">
            <a:off x="9246632" y="2927522"/>
            <a:ext cx="0" cy="127685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03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70CDE-4665-274B-B111-5C1F623D7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a line?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0B1B23-2D2B-264E-92D4-5647E9F80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600" y="1582593"/>
            <a:ext cx="7868800" cy="369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81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5280E-BFE7-5846-BB1F-B4A42D06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Far is Your Line Off?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CDB6EC-B789-F24B-B480-3BB9801BB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23" y="2034597"/>
            <a:ext cx="11455553" cy="278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583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3A596-5BAC-6A43-B1CD-93A7341DA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Adjusting the 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16B5B-9229-A141-A2AC-B711254E3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94" y="1823258"/>
            <a:ext cx="10077412" cy="321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85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29EF0-E436-0D4D-A68F-537E21ED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Creating a Regression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D22D4A-5454-7644-8EEB-B764FCC932C8}"/>
              </a:ext>
            </a:extLst>
          </p:cNvPr>
          <p:cNvSpPr/>
          <p:nvPr/>
        </p:nvSpPr>
        <p:spPr>
          <a:xfrm>
            <a:off x="432154" y="2299855"/>
            <a:ext cx="2410691" cy="225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4F40B7-B42F-C04D-9BEF-7E662C67C9D3}"/>
              </a:ext>
            </a:extLst>
          </p:cNvPr>
          <p:cNvSpPr/>
          <p:nvPr/>
        </p:nvSpPr>
        <p:spPr>
          <a:xfrm>
            <a:off x="3380510" y="2299855"/>
            <a:ext cx="2410691" cy="225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Split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F5A6EB-95B6-294E-9F56-734BDEAE6BB9}"/>
              </a:ext>
            </a:extLst>
          </p:cNvPr>
          <p:cNvSpPr/>
          <p:nvPr/>
        </p:nvSpPr>
        <p:spPr>
          <a:xfrm>
            <a:off x="6400800" y="2299855"/>
            <a:ext cx="2410691" cy="225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214E43-CF5F-774B-BF33-D847BBC19FF4}"/>
              </a:ext>
            </a:extLst>
          </p:cNvPr>
          <p:cNvSpPr/>
          <p:nvPr/>
        </p:nvSpPr>
        <p:spPr>
          <a:xfrm>
            <a:off x="9349155" y="2299855"/>
            <a:ext cx="2410691" cy="225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Model</a:t>
            </a:r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74DA6709-EF94-3F4B-836D-9393296F46E5}"/>
              </a:ext>
            </a:extLst>
          </p:cNvPr>
          <p:cNvSpPr/>
          <p:nvPr/>
        </p:nvSpPr>
        <p:spPr>
          <a:xfrm>
            <a:off x="1634836" y="1260764"/>
            <a:ext cx="8922328" cy="47105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518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CCC51-938E-0841-9A8A-7FD7EDE7D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Important TensorFlow Classes and Commands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726DCF-2B90-9E40-8BEA-3ABC073384C6}"/>
              </a:ext>
            </a:extLst>
          </p:cNvPr>
          <p:cNvSpPr/>
          <p:nvPr/>
        </p:nvSpPr>
        <p:spPr>
          <a:xfrm>
            <a:off x="477193" y="1242408"/>
            <a:ext cx="758615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tf.data.experimental.CsvDataset</a:t>
            </a:r>
            <a:r>
              <a:rPr lang="en-US" dirty="0"/>
              <a:t> – loads cdv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705B04-2F59-BF4E-B10C-80EDF26B68FB}"/>
              </a:ext>
            </a:extLst>
          </p:cNvPr>
          <p:cNvSpPr/>
          <p:nvPr/>
        </p:nvSpPr>
        <p:spPr>
          <a:xfrm>
            <a:off x="477193" y="1978837"/>
            <a:ext cx="758615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tf.split</a:t>
            </a:r>
            <a:r>
              <a:rPr lang="en-US" dirty="0"/>
              <a:t> – splits a multi-dimensional tensor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AAB6AC-86ED-5B49-9789-47092D51B6B2}"/>
              </a:ext>
            </a:extLst>
          </p:cNvPr>
          <p:cNvSpPr/>
          <p:nvPr/>
        </p:nvSpPr>
        <p:spPr>
          <a:xfrm>
            <a:off x="477193" y="2715266"/>
            <a:ext cx="758615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Sequential – A stack of layers, a TensorFlow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D5E37-37A7-B846-84D3-71B5EAFB1730}"/>
              </a:ext>
            </a:extLst>
          </p:cNvPr>
          <p:cNvSpPr/>
          <p:nvPr/>
        </p:nvSpPr>
        <p:spPr>
          <a:xfrm>
            <a:off x="477193" y="3470629"/>
            <a:ext cx="758615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Dense – A standard layer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A21566-4D91-2141-B31E-AF28DEA687E8}"/>
              </a:ext>
            </a:extLst>
          </p:cNvPr>
          <p:cNvSpPr/>
          <p:nvPr/>
        </p:nvSpPr>
        <p:spPr>
          <a:xfrm>
            <a:off x="477193" y="4247130"/>
            <a:ext cx="758615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model.fit</a:t>
            </a:r>
            <a:r>
              <a:rPr lang="en-US" dirty="0"/>
              <a:t> – Train a model</a:t>
            </a:r>
          </a:p>
        </p:txBody>
      </p:sp>
    </p:spTree>
    <p:extLst>
      <p:ext uri="{BB962C8B-B14F-4D97-AF65-F5344CB8AC3E}">
        <p14:creationId xmlns:p14="http://schemas.microsoft.com/office/powerpoint/2010/main" val="3634637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CDA721-2F22-3C40-98C0-4C8E91FDF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/>
              <a:t>Lab 9: Do a Regression </a:t>
            </a:r>
            <a:r>
              <a:rPr lang="en-US"/>
              <a:t>in TensorFlow (30 </a:t>
            </a:r>
            <a:r>
              <a:rPr lang="en-US" dirty="0"/>
              <a:t>minutes)</a:t>
            </a:r>
          </a:p>
        </p:txBody>
      </p:sp>
    </p:spTree>
    <p:extLst>
      <p:ext uri="{BB962C8B-B14F-4D97-AF65-F5344CB8AC3E}">
        <p14:creationId xmlns:p14="http://schemas.microsoft.com/office/powerpoint/2010/main" val="529700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9F0ECE-EB2A-0248-B35D-38289ADF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Introduction to Neural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62813-9634-FF45-A917-DA4A5EAD4106}"/>
              </a:ext>
            </a:extLst>
          </p:cNvPr>
          <p:cNvSpPr txBox="1"/>
          <p:nvPr/>
        </p:nvSpPr>
        <p:spPr>
          <a:xfrm>
            <a:off x="3642059" y="1061027"/>
            <a:ext cx="503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Binary Classification Machine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218C8-E2BB-874C-8DBE-9BA06A794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68" y="1994188"/>
            <a:ext cx="1579354" cy="1386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F5327E-D178-3A46-9441-C22A619FE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68" y="4510479"/>
            <a:ext cx="1579354" cy="1579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6B6C7-D899-6A43-BDCA-7EE411081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68" y="3380510"/>
            <a:ext cx="1786512" cy="11299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C7917D-0A35-B84D-90EE-B6C7627025B8}"/>
              </a:ext>
            </a:extLst>
          </p:cNvPr>
          <p:cNvSpPr txBox="1"/>
          <p:nvPr/>
        </p:nvSpPr>
        <p:spPr>
          <a:xfrm>
            <a:off x="785368" y="1616490"/>
            <a:ext cx="98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57B7BB-CEFB-DE4A-9599-0864DC1B8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8517" y="2894368"/>
            <a:ext cx="2803000" cy="21022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A23FC3-0790-7240-ACC7-770F417A10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7074" y="3083247"/>
            <a:ext cx="2173731" cy="17244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C14328-0662-AD43-A5A4-7DE9AC3B29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9229" y="3843694"/>
            <a:ext cx="1928091" cy="19280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989742-B848-2D48-A98A-ABEB359DE5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1199" y="2119201"/>
            <a:ext cx="1815433" cy="17244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C042C3C-61B3-C041-A45A-084CE6084872}"/>
              </a:ext>
            </a:extLst>
          </p:cNvPr>
          <p:cNvSpPr txBox="1"/>
          <p:nvPr/>
        </p:nvSpPr>
        <p:spPr>
          <a:xfrm>
            <a:off x="3404686" y="1065132"/>
            <a:ext cx="5507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Representation Binary Classification Machine Learning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971D753-300B-8B49-961B-D116E5C507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3410" y="2762661"/>
            <a:ext cx="1941058" cy="236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9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CD1C0E-8CDF-D04C-BAC2-FB0C623D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Host a TensorFlow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B6111E-42C4-034E-97DA-05FD016A8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25" y="1055492"/>
            <a:ext cx="2032000" cy="203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69ED15-D466-1245-B7EB-4EC740DA5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510" y="1029224"/>
            <a:ext cx="2913040" cy="2176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32E312-7812-594F-9788-C02B803FA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324" y="4038600"/>
            <a:ext cx="3736731" cy="1295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7FDBAD-FDE0-4143-8BFF-0AE8469043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1877" y="3538365"/>
            <a:ext cx="3659909" cy="203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16817B-64C7-2C40-9AD0-5252971E7D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2278" y="3257550"/>
            <a:ext cx="5080000" cy="781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00C473-9801-7649-8CEB-517211BF7B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4491" y="1112642"/>
            <a:ext cx="2070100" cy="1930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0EFCF4-7D78-FA45-AFC0-343EE08B63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9541" y="3648075"/>
            <a:ext cx="3087492" cy="308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69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CDA721-2F22-3C40-98C0-4C8E91FDF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/>
              <a:t>Lab 10: Host our Regression Model (20 minutes)</a:t>
            </a:r>
          </a:p>
        </p:txBody>
      </p:sp>
    </p:spTree>
    <p:extLst>
      <p:ext uri="{BB962C8B-B14F-4D97-AF65-F5344CB8AC3E}">
        <p14:creationId xmlns:p14="http://schemas.microsoft.com/office/powerpoint/2010/main" val="39484102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D7A72-3239-5742-844A-0446DAEC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3C791-741A-D840-B1AE-33245AF31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493233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74CF72-73E6-FE49-8FAF-0091017C2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with Deep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46EC6A-04C0-4D4E-A100-10F5FAF8427E}"/>
              </a:ext>
            </a:extLst>
          </p:cNvPr>
          <p:cNvSpPr/>
          <p:nvPr/>
        </p:nvSpPr>
        <p:spPr>
          <a:xfrm>
            <a:off x="720436" y="1925782"/>
            <a:ext cx="3158837" cy="259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Deep Learning – calculate what features matter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95DEF8-19FE-0049-924F-1AA40C7303E5}"/>
              </a:ext>
            </a:extLst>
          </p:cNvPr>
          <p:cNvSpPr/>
          <p:nvPr/>
        </p:nvSpPr>
        <p:spPr>
          <a:xfrm>
            <a:off x="4516581" y="1925782"/>
            <a:ext cx="3158837" cy="259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Neural Networks – The most common type of Deep Learning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8E853D-7655-964A-BE25-350AFCB45D4F}"/>
              </a:ext>
            </a:extLst>
          </p:cNvPr>
          <p:cNvSpPr/>
          <p:nvPr/>
        </p:nvSpPr>
        <p:spPr>
          <a:xfrm>
            <a:off x="8312726" y="1925782"/>
            <a:ext cx="3158837" cy="259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Neurons– Building blocks for Neural Networks that individually learn</a:t>
            </a:r>
          </a:p>
        </p:txBody>
      </p:sp>
    </p:spTree>
    <p:extLst>
      <p:ext uri="{BB962C8B-B14F-4D97-AF65-F5344CB8AC3E}">
        <p14:creationId xmlns:p14="http://schemas.microsoft.com/office/powerpoint/2010/main" val="1066738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05D292-9AFE-EA40-A716-FBBF9E0C08AA}"/>
              </a:ext>
            </a:extLst>
          </p:cNvPr>
          <p:cNvSpPr/>
          <p:nvPr/>
        </p:nvSpPr>
        <p:spPr>
          <a:xfrm>
            <a:off x="3642059" y="1985822"/>
            <a:ext cx="4836923" cy="3916214"/>
          </a:xfrm>
          <a:prstGeom prst="rect">
            <a:avLst/>
          </a:prstGeom>
          <a:solidFill>
            <a:schemeClr val="tx2">
              <a:lumMod val="60000"/>
              <a:lumOff val="40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9F0ECE-EB2A-0248-B35D-38289ADF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Introduction to Neural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62813-9634-FF45-A917-DA4A5EAD4106}"/>
              </a:ext>
            </a:extLst>
          </p:cNvPr>
          <p:cNvSpPr txBox="1"/>
          <p:nvPr/>
        </p:nvSpPr>
        <p:spPr>
          <a:xfrm>
            <a:off x="3642059" y="1061027"/>
            <a:ext cx="503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Binary Classification Machine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218C8-E2BB-874C-8DBE-9BA06A794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68" y="1994188"/>
            <a:ext cx="1579354" cy="1386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F5327E-D178-3A46-9441-C22A619FE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68" y="4510479"/>
            <a:ext cx="1579354" cy="1579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6B6C7-D899-6A43-BDCA-7EE411081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68" y="3380510"/>
            <a:ext cx="1786512" cy="11299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C7917D-0A35-B84D-90EE-B6C7627025B8}"/>
              </a:ext>
            </a:extLst>
          </p:cNvPr>
          <p:cNvSpPr txBox="1"/>
          <p:nvPr/>
        </p:nvSpPr>
        <p:spPr>
          <a:xfrm>
            <a:off x="785368" y="1616490"/>
            <a:ext cx="98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C14328-0662-AD43-A5A4-7DE9AC3B2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9229" y="3843694"/>
            <a:ext cx="1928091" cy="19280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989742-B848-2D48-A98A-ABEB359DE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1199" y="2119201"/>
            <a:ext cx="1815433" cy="17244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4903D7-AFC7-3A47-9C5A-AD0E4DA89855}"/>
              </a:ext>
            </a:extLst>
          </p:cNvPr>
          <p:cNvSpPr/>
          <p:nvPr/>
        </p:nvSpPr>
        <p:spPr>
          <a:xfrm>
            <a:off x="4197926" y="2156219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Layer 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6F54E6-B8C3-4D46-970F-CA81A7DF54C3}"/>
              </a:ext>
            </a:extLst>
          </p:cNvPr>
          <p:cNvSpPr/>
          <p:nvPr/>
        </p:nvSpPr>
        <p:spPr>
          <a:xfrm>
            <a:off x="5248249" y="2156217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Layer 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E9B438-4E82-2348-9DE5-B75E56E5FFF9}"/>
              </a:ext>
            </a:extLst>
          </p:cNvPr>
          <p:cNvSpPr/>
          <p:nvPr/>
        </p:nvSpPr>
        <p:spPr>
          <a:xfrm>
            <a:off x="6346325" y="2156216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Layer 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5BF7AF-9290-A44F-BE87-67512A8BF087}"/>
              </a:ext>
            </a:extLst>
          </p:cNvPr>
          <p:cNvSpPr/>
          <p:nvPr/>
        </p:nvSpPr>
        <p:spPr>
          <a:xfrm>
            <a:off x="7442289" y="2156215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Layer 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DD3AA3-1C5A-1E44-99A1-4FDF02CFBB1F}"/>
              </a:ext>
            </a:extLst>
          </p:cNvPr>
          <p:cNvCxnSpPr>
            <a:cxnSpLocks/>
            <a:stCxn id="2" idx="3"/>
            <a:endCxn id="20" idx="1"/>
          </p:cNvCxnSpPr>
          <p:nvPr/>
        </p:nvCxnSpPr>
        <p:spPr>
          <a:xfrm flipV="1">
            <a:off x="4724399" y="3897508"/>
            <a:ext cx="52385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5E47B34-2747-DE49-AB62-4DF209DAE1B0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5774722" y="3897505"/>
            <a:ext cx="542182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CBADDC2-9028-B94B-B554-4F01631419BA}"/>
              </a:ext>
            </a:extLst>
          </p:cNvPr>
          <p:cNvCxnSpPr>
            <a:cxnSpLocks/>
          </p:cNvCxnSpPr>
          <p:nvPr/>
        </p:nvCxnSpPr>
        <p:spPr>
          <a:xfrm flipV="1">
            <a:off x="6886395" y="3897505"/>
            <a:ext cx="52385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885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05D292-9AFE-EA40-A716-FBBF9E0C08AA}"/>
              </a:ext>
            </a:extLst>
          </p:cNvPr>
          <p:cNvSpPr/>
          <p:nvPr/>
        </p:nvSpPr>
        <p:spPr>
          <a:xfrm>
            <a:off x="3642059" y="1985822"/>
            <a:ext cx="4836923" cy="3916214"/>
          </a:xfrm>
          <a:prstGeom prst="rect">
            <a:avLst/>
          </a:prstGeom>
          <a:solidFill>
            <a:schemeClr val="tx2">
              <a:lumMod val="60000"/>
              <a:lumOff val="40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9F0ECE-EB2A-0248-B35D-38289ADF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Introduction to Neural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62813-9634-FF45-A917-DA4A5EAD4106}"/>
              </a:ext>
            </a:extLst>
          </p:cNvPr>
          <p:cNvSpPr txBox="1"/>
          <p:nvPr/>
        </p:nvSpPr>
        <p:spPr>
          <a:xfrm>
            <a:off x="3642059" y="1061027"/>
            <a:ext cx="503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Binary Classification Machine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218C8-E2BB-874C-8DBE-9BA06A794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68" y="1994188"/>
            <a:ext cx="1579354" cy="1386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F5327E-D178-3A46-9441-C22A619FE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68" y="4510479"/>
            <a:ext cx="1579354" cy="1579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6B6C7-D899-6A43-BDCA-7EE411081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68" y="3380510"/>
            <a:ext cx="1786512" cy="11299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C7917D-0A35-B84D-90EE-B6C7627025B8}"/>
              </a:ext>
            </a:extLst>
          </p:cNvPr>
          <p:cNvSpPr txBox="1"/>
          <p:nvPr/>
        </p:nvSpPr>
        <p:spPr>
          <a:xfrm>
            <a:off x="785368" y="1616490"/>
            <a:ext cx="98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C14328-0662-AD43-A5A4-7DE9AC3B2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9229" y="3843694"/>
            <a:ext cx="1928091" cy="19280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989742-B848-2D48-A98A-ABEB359DE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1199" y="2119201"/>
            <a:ext cx="1815433" cy="17244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4903D7-AFC7-3A47-9C5A-AD0E4DA89855}"/>
              </a:ext>
            </a:extLst>
          </p:cNvPr>
          <p:cNvSpPr/>
          <p:nvPr/>
        </p:nvSpPr>
        <p:spPr>
          <a:xfrm>
            <a:off x="4197926" y="2156219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6F54E6-B8C3-4D46-970F-CA81A7DF54C3}"/>
              </a:ext>
            </a:extLst>
          </p:cNvPr>
          <p:cNvSpPr/>
          <p:nvPr/>
        </p:nvSpPr>
        <p:spPr>
          <a:xfrm>
            <a:off x="5248249" y="2156217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E9B438-4E82-2348-9DE5-B75E56E5FFF9}"/>
              </a:ext>
            </a:extLst>
          </p:cNvPr>
          <p:cNvSpPr/>
          <p:nvPr/>
        </p:nvSpPr>
        <p:spPr>
          <a:xfrm>
            <a:off x="6346325" y="2156216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5BF7AF-9290-A44F-BE87-67512A8BF087}"/>
              </a:ext>
            </a:extLst>
          </p:cNvPr>
          <p:cNvSpPr/>
          <p:nvPr/>
        </p:nvSpPr>
        <p:spPr>
          <a:xfrm>
            <a:off x="7442289" y="2156215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920147-70F4-2246-87C3-D3523141276B}"/>
              </a:ext>
            </a:extLst>
          </p:cNvPr>
          <p:cNvSpPr/>
          <p:nvPr/>
        </p:nvSpPr>
        <p:spPr>
          <a:xfrm>
            <a:off x="4324002" y="2515650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C48467-9EA2-9541-BE01-C845E847F6D9}"/>
              </a:ext>
            </a:extLst>
          </p:cNvPr>
          <p:cNvSpPr/>
          <p:nvPr/>
        </p:nvSpPr>
        <p:spPr>
          <a:xfrm>
            <a:off x="4324002" y="3063366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60CD12-C319-6F4D-A867-C29BBDA44639}"/>
              </a:ext>
            </a:extLst>
          </p:cNvPr>
          <p:cNvSpPr/>
          <p:nvPr/>
        </p:nvSpPr>
        <p:spPr>
          <a:xfrm>
            <a:off x="4324002" y="3611082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330280F-E862-DE48-BAD7-A2FD95955489}"/>
              </a:ext>
            </a:extLst>
          </p:cNvPr>
          <p:cNvSpPr/>
          <p:nvPr/>
        </p:nvSpPr>
        <p:spPr>
          <a:xfrm>
            <a:off x="4335261" y="4158798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73B82A3-3A19-4C47-B711-3AA2E88D66DE}"/>
              </a:ext>
            </a:extLst>
          </p:cNvPr>
          <p:cNvSpPr/>
          <p:nvPr/>
        </p:nvSpPr>
        <p:spPr>
          <a:xfrm>
            <a:off x="4324002" y="4751812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678841-F0BC-EA43-8E5E-5249BA2A0794}"/>
              </a:ext>
            </a:extLst>
          </p:cNvPr>
          <p:cNvSpPr/>
          <p:nvPr/>
        </p:nvSpPr>
        <p:spPr>
          <a:xfrm>
            <a:off x="5390331" y="2515650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A0473E-A724-0C4A-AAC8-DC20672A3EA5}"/>
              </a:ext>
            </a:extLst>
          </p:cNvPr>
          <p:cNvSpPr/>
          <p:nvPr/>
        </p:nvSpPr>
        <p:spPr>
          <a:xfrm>
            <a:off x="5374325" y="3063366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16E462B-700D-264B-AD0F-C7992AFBE840}"/>
              </a:ext>
            </a:extLst>
          </p:cNvPr>
          <p:cNvSpPr/>
          <p:nvPr/>
        </p:nvSpPr>
        <p:spPr>
          <a:xfrm>
            <a:off x="5390331" y="3611082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B82089-4637-104A-A2DF-F039DF27E8D4}"/>
              </a:ext>
            </a:extLst>
          </p:cNvPr>
          <p:cNvSpPr/>
          <p:nvPr/>
        </p:nvSpPr>
        <p:spPr>
          <a:xfrm>
            <a:off x="5374325" y="4158798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8C6E314-623D-B34C-B6D6-3B36DEDD0ED1}"/>
              </a:ext>
            </a:extLst>
          </p:cNvPr>
          <p:cNvSpPr/>
          <p:nvPr/>
        </p:nvSpPr>
        <p:spPr>
          <a:xfrm>
            <a:off x="5374325" y="4761638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C8497D8-D835-5949-BD5C-B3C3C12EF624}"/>
              </a:ext>
            </a:extLst>
          </p:cNvPr>
          <p:cNvSpPr/>
          <p:nvPr/>
        </p:nvSpPr>
        <p:spPr>
          <a:xfrm>
            <a:off x="6464530" y="2529072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58D4AF-07F0-8A48-B26C-27B0EF74D1D8}"/>
              </a:ext>
            </a:extLst>
          </p:cNvPr>
          <p:cNvSpPr/>
          <p:nvPr/>
        </p:nvSpPr>
        <p:spPr>
          <a:xfrm>
            <a:off x="6481896" y="3063366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AB7FE17-CF04-DA45-BA09-5D39DE4E4021}"/>
              </a:ext>
            </a:extLst>
          </p:cNvPr>
          <p:cNvSpPr/>
          <p:nvPr/>
        </p:nvSpPr>
        <p:spPr>
          <a:xfrm>
            <a:off x="6481896" y="3618829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1FB6D20-3158-184C-837E-693CE6740A41}"/>
              </a:ext>
            </a:extLst>
          </p:cNvPr>
          <p:cNvSpPr/>
          <p:nvPr/>
        </p:nvSpPr>
        <p:spPr>
          <a:xfrm>
            <a:off x="6481896" y="4158798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88C4D6E-F729-A84E-868A-54DAC9766154}"/>
              </a:ext>
            </a:extLst>
          </p:cNvPr>
          <p:cNvSpPr/>
          <p:nvPr/>
        </p:nvSpPr>
        <p:spPr>
          <a:xfrm>
            <a:off x="6477094" y="4761637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04659D9-FB3F-4740-81DE-4D40FD87E790}"/>
              </a:ext>
            </a:extLst>
          </p:cNvPr>
          <p:cNvSpPr/>
          <p:nvPr/>
        </p:nvSpPr>
        <p:spPr>
          <a:xfrm>
            <a:off x="7568365" y="2515650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2A7DC3-CAA2-7B42-B5A1-A20A6DE0E308}"/>
              </a:ext>
            </a:extLst>
          </p:cNvPr>
          <p:cNvSpPr/>
          <p:nvPr/>
        </p:nvSpPr>
        <p:spPr>
          <a:xfrm>
            <a:off x="7568365" y="3063032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05C268B-926E-BC41-AD65-FC4021F463D4}"/>
              </a:ext>
            </a:extLst>
          </p:cNvPr>
          <p:cNvSpPr/>
          <p:nvPr/>
        </p:nvSpPr>
        <p:spPr>
          <a:xfrm>
            <a:off x="7568365" y="3618495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2AE9E3D-2847-1E48-8DFA-DC787AF9AA6E}"/>
              </a:ext>
            </a:extLst>
          </p:cNvPr>
          <p:cNvSpPr/>
          <p:nvPr/>
        </p:nvSpPr>
        <p:spPr>
          <a:xfrm>
            <a:off x="7568365" y="4158798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8A6078D-4C55-ED46-BCB9-C922F80D9A9B}"/>
              </a:ext>
            </a:extLst>
          </p:cNvPr>
          <p:cNvSpPr/>
          <p:nvPr/>
        </p:nvSpPr>
        <p:spPr>
          <a:xfrm>
            <a:off x="7568365" y="4751812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879E49-610A-1D4F-88C2-0A1C2338E0AF}"/>
              </a:ext>
            </a:extLst>
          </p:cNvPr>
          <p:cNvCxnSpPr>
            <a:endCxn id="25" idx="1"/>
          </p:cNvCxnSpPr>
          <p:nvPr/>
        </p:nvCxnSpPr>
        <p:spPr>
          <a:xfrm flipV="1">
            <a:off x="4609581" y="2652810"/>
            <a:ext cx="780750" cy="54738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5660EF-C9B2-0549-B2EB-AF15ECD751E1}"/>
              </a:ext>
            </a:extLst>
          </p:cNvPr>
          <p:cNvCxnSpPr>
            <a:endCxn id="28" idx="1"/>
          </p:cNvCxnSpPr>
          <p:nvPr/>
        </p:nvCxnSpPr>
        <p:spPr>
          <a:xfrm>
            <a:off x="4618770" y="3743329"/>
            <a:ext cx="755555" cy="552629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23B7216-4B78-5F4F-81B1-3AF5A6AE60EB}"/>
              </a:ext>
            </a:extLst>
          </p:cNvPr>
          <p:cNvCxnSpPr>
            <a:cxnSpLocks/>
          </p:cNvCxnSpPr>
          <p:nvPr/>
        </p:nvCxnSpPr>
        <p:spPr>
          <a:xfrm>
            <a:off x="4614328" y="3743329"/>
            <a:ext cx="755351" cy="1232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DE46081-FA88-2044-97C2-4DC43EF42CF0}"/>
              </a:ext>
            </a:extLst>
          </p:cNvPr>
          <p:cNvCxnSpPr>
            <a:stCxn id="24" idx="3"/>
          </p:cNvCxnSpPr>
          <p:nvPr/>
        </p:nvCxnSpPr>
        <p:spPr>
          <a:xfrm flipV="1">
            <a:off x="4598322" y="4295958"/>
            <a:ext cx="762818" cy="59301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362E5D5-134B-BF4D-923A-A269D551E77F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4598322" y="2652810"/>
            <a:ext cx="766555" cy="2245987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61D0720-36BE-7B42-942C-F7BF24174A93}"/>
              </a:ext>
            </a:extLst>
          </p:cNvPr>
          <p:cNvCxnSpPr>
            <a:endCxn id="26" idx="1"/>
          </p:cNvCxnSpPr>
          <p:nvPr/>
        </p:nvCxnSpPr>
        <p:spPr>
          <a:xfrm>
            <a:off x="4631469" y="2642985"/>
            <a:ext cx="742856" cy="557541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3DA3636-CAFE-3A4F-BD13-6BBC1D8BA5DC}"/>
              </a:ext>
            </a:extLst>
          </p:cNvPr>
          <p:cNvCxnSpPr>
            <a:stCxn id="23" idx="3"/>
            <a:endCxn id="27" idx="1"/>
          </p:cNvCxnSpPr>
          <p:nvPr/>
        </p:nvCxnSpPr>
        <p:spPr>
          <a:xfrm flipV="1">
            <a:off x="4609581" y="3748242"/>
            <a:ext cx="780750" cy="54771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ECA20AC-B05D-F847-829A-25FCB2EA96B5}"/>
              </a:ext>
            </a:extLst>
          </p:cNvPr>
          <p:cNvCxnSpPr>
            <a:endCxn id="31" idx="1"/>
          </p:cNvCxnSpPr>
          <p:nvPr/>
        </p:nvCxnSpPr>
        <p:spPr>
          <a:xfrm>
            <a:off x="5664651" y="3200192"/>
            <a:ext cx="817245" cy="33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4F34676-DFEC-774A-AF7A-0B080B5BC081}"/>
              </a:ext>
            </a:extLst>
          </p:cNvPr>
          <p:cNvCxnSpPr>
            <a:endCxn id="32" idx="1"/>
          </p:cNvCxnSpPr>
          <p:nvPr/>
        </p:nvCxnSpPr>
        <p:spPr>
          <a:xfrm>
            <a:off x="5674721" y="2666232"/>
            <a:ext cx="807175" cy="1089757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212603D-E6D9-A545-A014-3EDF6CA3A034}"/>
              </a:ext>
            </a:extLst>
          </p:cNvPr>
          <p:cNvCxnSpPr>
            <a:endCxn id="33" idx="1"/>
          </p:cNvCxnSpPr>
          <p:nvPr/>
        </p:nvCxnSpPr>
        <p:spPr>
          <a:xfrm flipV="1">
            <a:off x="5679756" y="4295958"/>
            <a:ext cx="802140" cy="59301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0885982-AB7C-4549-9C54-598BB808FDBA}"/>
              </a:ext>
            </a:extLst>
          </p:cNvPr>
          <p:cNvCxnSpPr>
            <a:stCxn id="27" idx="3"/>
            <a:endCxn id="32" idx="1"/>
          </p:cNvCxnSpPr>
          <p:nvPr/>
        </p:nvCxnSpPr>
        <p:spPr>
          <a:xfrm>
            <a:off x="5664651" y="3748242"/>
            <a:ext cx="817245" cy="7747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82B27BF-2111-BB4A-AEE1-B1A4D1F46376}"/>
              </a:ext>
            </a:extLst>
          </p:cNvPr>
          <p:cNvCxnSpPr/>
          <p:nvPr/>
        </p:nvCxnSpPr>
        <p:spPr>
          <a:xfrm>
            <a:off x="5685303" y="3771930"/>
            <a:ext cx="786037" cy="53952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981FC08-5E18-C346-B716-21227D24069F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5648645" y="2666232"/>
            <a:ext cx="815885" cy="162972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AF5D211-F32F-1E45-92BE-2B3E56563654}"/>
              </a:ext>
            </a:extLst>
          </p:cNvPr>
          <p:cNvCxnSpPr>
            <a:stCxn id="27" idx="3"/>
            <a:endCxn id="34" idx="1"/>
          </p:cNvCxnSpPr>
          <p:nvPr/>
        </p:nvCxnSpPr>
        <p:spPr>
          <a:xfrm>
            <a:off x="5664651" y="3748242"/>
            <a:ext cx="812443" cy="1150555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7B674F9-5166-BF4E-873C-5D67E16793DF}"/>
              </a:ext>
            </a:extLst>
          </p:cNvPr>
          <p:cNvCxnSpPr>
            <a:stCxn id="30" idx="3"/>
            <a:endCxn id="37" idx="1"/>
          </p:cNvCxnSpPr>
          <p:nvPr/>
        </p:nvCxnSpPr>
        <p:spPr>
          <a:xfrm>
            <a:off x="6738850" y="2666232"/>
            <a:ext cx="829515" cy="1089423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8C209E1-B8FE-E941-B91B-AD1E737E231C}"/>
              </a:ext>
            </a:extLst>
          </p:cNvPr>
          <p:cNvCxnSpPr>
            <a:cxnSpLocks/>
            <a:stCxn id="30" idx="3"/>
            <a:endCxn id="38" idx="1"/>
          </p:cNvCxnSpPr>
          <p:nvPr/>
        </p:nvCxnSpPr>
        <p:spPr>
          <a:xfrm>
            <a:off x="6738850" y="2666232"/>
            <a:ext cx="829515" cy="162972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6C75A93-084C-8A4C-B330-7D267E878AEE}"/>
              </a:ext>
            </a:extLst>
          </p:cNvPr>
          <p:cNvCxnSpPr/>
          <p:nvPr/>
        </p:nvCxnSpPr>
        <p:spPr>
          <a:xfrm>
            <a:off x="6751414" y="3743329"/>
            <a:ext cx="816951" cy="0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37D4504-EF5C-3045-834A-EC05BA33D727}"/>
              </a:ext>
            </a:extLst>
          </p:cNvPr>
          <p:cNvCxnSpPr>
            <a:stCxn id="31" idx="3"/>
            <a:endCxn id="36" idx="1"/>
          </p:cNvCxnSpPr>
          <p:nvPr/>
        </p:nvCxnSpPr>
        <p:spPr>
          <a:xfrm flipV="1">
            <a:off x="6756216" y="3200192"/>
            <a:ext cx="812149" cy="33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8377BE2-4082-584C-B5EE-E3ECDE8CCC2A}"/>
              </a:ext>
            </a:extLst>
          </p:cNvPr>
          <p:cNvCxnSpPr>
            <a:endCxn id="35" idx="1"/>
          </p:cNvCxnSpPr>
          <p:nvPr/>
        </p:nvCxnSpPr>
        <p:spPr>
          <a:xfrm flipV="1">
            <a:off x="6751414" y="2652810"/>
            <a:ext cx="816951" cy="54738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FE9080A-AAEB-2746-9A35-6B6B6F53937F}"/>
              </a:ext>
            </a:extLst>
          </p:cNvPr>
          <p:cNvCxnSpPr>
            <a:stCxn id="33" idx="3"/>
          </p:cNvCxnSpPr>
          <p:nvPr/>
        </p:nvCxnSpPr>
        <p:spPr>
          <a:xfrm flipV="1">
            <a:off x="6756216" y="3200192"/>
            <a:ext cx="812149" cy="109576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A3F5874-228E-EE46-9E2F-B5C22446161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6751414" y="4888972"/>
            <a:ext cx="816951" cy="9825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6D1978C-ED67-DC4F-877E-338D4D284E4C}"/>
              </a:ext>
            </a:extLst>
          </p:cNvPr>
          <p:cNvSpPr txBox="1"/>
          <p:nvPr/>
        </p:nvSpPr>
        <p:spPr>
          <a:xfrm>
            <a:off x="4100993" y="1631047"/>
            <a:ext cx="74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F43C0BB-C1D0-8548-B2C7-A83B0003A392}"/>
              </a:ext>
            </a:extLst>
          </p:cNvPr>
          <p:cNvSpPr txBox="1"/>
          <p:nvPr/>
        </p:nvSpPr>
        <p:spPr>
          <a:xfrm>
            <a:off x="5134653" y="1600996"/>
            <a:ext cx="296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Processed Pixel information</a:t>
            </a:r>
          </a:p>
        </p:txBody>
      </p:sp>
    </p:spTree>
    <p:extLst>
      <p:ext uri="{BB962C8B-B14F-4D97-AF65-F5344CB8AC3E}">
        <p14:creationId xmlns:p14="http://schemas.microsoft.com/office/powerpoint/2010/main" val="245315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1B8DC9-B03B-0145-8359-2A8515A0F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sz="3600" dirty="0"/>
              <a:t>Deep Learning can find patterns in large sets of data that are not obvious even to experts</a:t>
            </a:r>
          </a:p>
        </p:txBody>
      </p:sp>
    </p:spTree>
    <p:extLst>
      <p:ext uri="{BB962C8B-B14F-4D97-AF65-F5344CB8AC3E}">
        <p14:creationId xmlns:p14="http://schemas.microsoft.com/office/powerpoint/2010/main" val="669741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D73047-7EB3-A14E-8E6F-27FD08139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4926DE-4AD4-C34F-8240-4A451B925D03}"/>
              </a:ext>
            </a:extLst>
          </p:cNvPr>
          <p:cNvSpPr/>
          <p:nvPr/>
        </p:nvSpPr>
        <p:spPr>
          <a:xfrm>
            <a:off x="484909" y="1205346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Created by Google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872913-4210-ED47-83D2-490361684D28}"/>
              </a:ext>
            </a:extLst>
          </p:cNvPr>
          <p:cNvSpPr/>
          <p:nvPr/>
        </p:nvSpPr>
        <p:spPr>
          <a:xfrm>
            <a:off x="484909" y="2008909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Specializes in Deep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590F6-2103-304E-B613-CFDB1DBEDFEE}"/>
              </a:ext>
            </a:extLst>
          </p:cNvPr>
          <p:cNvSpPr/>
          <p:nvPr/>
        </p:nvSpPr>
        <p:spPr>
          <a:xfrm>
            <a:off x="484909" y="2812472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Uses Python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52A163-B1FE-B342-AE3C-BC864CBC2B24}"/>
              </a:ext>
            </a:extLst>
          </p:cNvPr>
          <p:cNvSpPr/>
          <p:nvPr/>
        </p:nvSpPr>
        <p:spPr>
          <a:xfrm>
            <a:off x="484909" y="3616325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Has a lightweight version, TensorFlow Lite for mobile/embedded systems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6FEC7A-9A6E-1545-A4CB-F6A3E5281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2214" y="1123372"/>
            <a:ext cx="3009900" cy="1689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6A3BE2-04EB-6F4D-98E0-B27E8337A274}"/>
              </a:ext>
            </a:extLst>
          </p:cNvPr>
          <p:cNvSpPr/>
          <p:nvPr/>
        </p:nvSpPr>
        <p:spPr>
          <a:xfrm>
            <a:off x="484909" y="4420178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Tries to handle some of the complexity of creating neural networks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CDB2B0-8318-AE4A-91A2-F49AE80DFB5C}"/>
              </a:ext>
            </a:extLst>
          </p:cNvPr>
          <p:cNvSpPr/>
          <p:nvPr/>
        </p:nvSpPr>
        <p:spPr>
          <a:xfrm>
            <a:off x="484909" y="5224031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Works well with huge amounts of data: training and evaluation can be scaled</a:t>
            </a:r>
          </a:p>
        </p:txBody>
      </p:sp>
    </p:spTree>
    <p:extLst>
      <p:ext uri="{BB962C8B-B14F-4D97-AF65-F5344CB8AC3E}">
        <p14:creationId xmlns:p14="http://schemas.microsoft.com/office/powerpoint/2010/main" val="2665874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98BF4F-711F-7F4B-8D60-6552DB0FF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the TensorFlow Library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ED6C01-262E-4C45-8374-D65A65B438BB}"/>
              </a:ext>
            </a:extLst>
          </p:cNvPr>
          <p:cNvSpPr/>
          <p:nvPr/>
        </p:nvSpPr>
        <p:spPr>
          <a:xfrm>
            <a:off x="484909" y="1205346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 main library – usually access as </a:t>
            </a:r>
            <a:r>
              <a:rPr lang="en-US" dirty="0" err="1"/>
              <a:t>tf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A8D7FB-9F4C-0843-83B1-A52812457168}"/>
              </a:ext>
            </a:extLst>
          </p:cNvPr>
          <p:cNvSpPr/>
          <p:nvPr/>
        </p:nvSpPr>
        <p:spPr>
          <a:xfrm>
            <a:off x="484909" y="2022764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tf.nn</a:t>
            </a:r>
            <a:r>
              <a:rPr lang="en-US" dirty="0"/>
              <a:t> – neural network functionality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106ED-A862-F044-8E86-1BFA812A25DB}"/>
              </a:ext>
            </a:extLst>
          </p:cNvPr>
          <p:cNvSpPr/>
          <p:nvPr/>
        </p:nvSpPr>
        <p:spPr>
          <a:xfrm>
            <a:off x="484909" y="2840182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tf.training</a:t>
            </a:r>
            <a:r>
              <a:rPr lang="en-US" dirty="0"/>
              <a:t> – training models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DE8820-6F99-F74E-AA9F-053960880B5E}"/>
              </a:ext>
            </a:extLst>
          </p:cNvPr>
          <p:cNvSpPr/>
          <p:nvPr/>
        </p:nvSpPr>
        <p:spPr>
          <a:xfrm>
            <a:off x="484909" y="3657600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tf.contrib</a:t>
            </a:r>
            <a:r>
              <a:rPr lang="en-US" dirty="0"/>
              <a:t> – new features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E74F3D-5B2A-A64D-A2F8-4EB9310DCBDC}"/>
              </a:ext>
            </a:extLst>
          </p:cNvPr>
          <p:cNvSpPr/>
          <p:nvPr/>
        </p:nvSpPr>
        <p:spPr>
          <a:xfrm>
            <a:off x="484909" y="4475018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tf.estimator</a:t>
            </a:r>
            <a:r>
              <a:rPr lang="en-US" dirty="0"/>
              <a:t> – estimator </a:t>
            </a:r>
            <a:r>
              <a:rPr lang="en-US" dirty="0" err="1"/>
              <a:t>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892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CDA721-2F22-3C40-98C0-4C8E91FDF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/>
              <a:t>Lab 8: The TensorFlow Hello World (10 minutes)</a:t>
            </a:r>
          </a:p>
        </p:txBody>
      </p:sp>
    </p:spTree>
    <p:extLst>
      <p:ext uri="{BB962C8B-B14F-4D97-AF65-F5344CB8AC3E}">
        <p14:creationId xmlns:p14="http://schemas.microsoft.com/office/powerpoint/2010/main" val="4178256130"/>
      </p:ext>
    </p:extLst>
  </p:cSld>
  <p:clrMapOvr>
    <a:masterClrMapping/>
  </p:clrMapOvr>
</p:sld>
</file>

<file path=ppt/theme/theme1.xml><?xml version="1.0" encoding="utf-8"?>
<a:theme xmlns:a="http://schemas.openxmlformats.org/drawingml/2006/main" name="MGNC_PPT_FINAL">
  <a:themeElements>
    <a:clrScheme name="MAGENIC COLORS">
      <a:dk1>
        <a:srgbClr val="53565A"/>
      </a:dk1>
      <a:lt1>
        <a:sysClr val="window" lastClr="FFFFFF"/>
      </a:lt1>
      <a:dk2>
        <a:srgbClr val="78BE3C"/>
      </a:dk2>
      <a:lt2>
        <a:srgbClr val="FFC32C"/>
      </a:lt2>
      <a:accent1>
        <a:srgbClr val="78BE3C"/>
      </a:accent1>
      <a:accent2>
        <a:srgbClr val="00A9E0"/>
      </a:accent2>
      <a:accent3>
        <a:srgbClr val="F26A21"/>
      </a:accent3>
      <a:accent4>
        <a:srgbClr val="E31C79"/>
      </a:accent4>
      <a:accent5>
        <a:srgbClr val="75787B"/>
      </a:accent5>
      <a:accent6>
        <a:srgbClr val="97999B"/>
      </a:accent6>
      <a:hlink>
        <a:srgbClr val="F37121"/>
      </a:hlink>
      <a:folHlink>
        <a:srgbClr val="75787B"/>
      </a:folHlink>
    </a:clrScheme>
    <a:fontScheme name="Magenic_Fonts">
      <a:majorFont>
        <a:latin typeface="Franklin Gothic Medium Con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ster_100716" id="{04A3D33C-03BF-784A-8361-4605A4026E8D}" vid="{5E85041B-E579-7242-A5E9-3DBED271F5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D9CE1393071B489BF600220B5AAF8D" ma:contentTypeVersion="10" ma:contentTypeDescription="Create a new document." ma:contentTypeScope="" ma:versionID="d9386e682046a7a51a31dad2d2f8bda6">
  <xsd:schema xmlns:xsd="http://www.w3.org/2001/XMLSchema" xmlns:xs="http://www.w3.org/2001/XMLSchema" xmlns:p="http://schemas.microsoft.com/office/2006/metadata/properties" xmlns:ns2="30b37a6d-16ce-47e4-86a8-845424d2b9c1" xmlns:ns3="95019713-393c-4a4d-a828-5ce659f37839" targetNamespace="http://schemas.microsoft.com/office/2006/metadata/properties" ma:root="true" ma:fieldsID="e2c97f914c92a1a387d4835726ac5a88" ns2:_="" ns3:_="">
    <xsd:import namespace="30b37a6d-16ce-47e4-86a8-845424d2b9c1"/>
    <xsd:import namespace="95019713-393c-4a4d-a828-5ce659f378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b37a6d-16ce-47e4-86a8-845424d2b9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019713-393c-4a4d-a828-5ce659f3783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AE07A9E-BE61-4C9A-A4B3-CA1782BD8A92}">
  <ds:schemaRefs>
    <ds:schemaRef ds:uri="30b37a6d-16ce-47e4-86a8-845424d2b9c1"/>
    <ds:schemaRef ds:uri="95019713-393c-4a4d-a828-5ce659f3783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5A3A91F-3324-4EE4-8BF2-C3B78E1D1674}">
  <ds:schemaRefs>
    <ds:schemaRef ds:uri="9dc32095-d95f-42cf-993f-bcc1f153f49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18D97D8-3C52-47EE-88EC-CF46155D742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13170</TotalTime>
  <Words>656</Words>
  <Application>Microsoft Macintosh PowerPoint</Application>
  <PresentationFormat>Widescreen</PresentationFormat>
  <Paragraphs>109</Paragraphs>
  <Slides>22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Arial Black</vt:lpstr>
      <vt:lpstr>Calibri</vt:lpstr>
      <vt:lpstr>Franklin Gothic Book</vt:lpstr>
      <vt:lpstr>Franklin Gothic Demi</vt:lpstr>
      <vt:lpstr>Franklin Gothic Medium Cond</vt:lpstr>
      <vt:lpstr>Wingdings</vt:lpstr>
      <vt:lpstr>MGNC_PPT_FINAL</vt:lpstr>
      <vt:lpstr>PowerPoint Presentation</vt:lpstr>
      <vt:lpstr>An Introduction to Neural Networks</vt:lpstr>
      <vt:lpstr>Neural Networks with Deep Learning</vt:lpstr>
      <vt:lpstr>An Introduction to Neural Networks</vt:lpstr>
      <vt:lpstr>An Introduction to Neural Networks</vt:lpstr>
      <vt:lpstr>PowerPoint Presentation</vt:lpstr>
      <vt:lpstr>TensorFlow</vt:lpstr>
      <vt:lpstr>Parts of the TensorFlow Library</vt:lpstr>
      <vt:lpstr>PowerPoint Presentation</vt:lpstr>
      <vt:lpstr>Some TensorFlow Concepts</vt:lpstr>
      <vt:lpstr>Tensors</vt:lpstr>
      <vt:lpstr>Common TensorFlow Operations</vt:lpstr>
      <vt:lpstr>A Simple Regression On TensorFlow</vt:lpstr>
      <vt:lpstr>What’s in a line?</vt:lpstr>
      <vt:lpstr>How Far is Your Line Off?</vt:lpstr>
      <vt:lpstr>Adjusting the Line</vt:lpstr>
      <vt:lpstr>Process For Creating a Regression Model</vt:lpstr>
      <vt:lpstr>Some Important TensorFlow Classes and Commands</vt:lpstr>
      <vt:lpstr>PowerPoint Presentation</vt:lpstr>
      <vt:lpstr>Ways to Host a TensorFlow Model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Russ Miller</dc:creator>
  <cp:lastModifiedBy>Kevin E. Ford</cp:lastModifiedBy>
  <cp:revision>62</cp:revision>
  <dcterms:created xsi:type="dcterms:W3CDTF">1601-01-01T00:00:00Z</dcterms:created>
  <dcterms:modified xsi:type="dcterms:W3CDTF">2019-11-19T17:17:28Z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0x01010048D9CE1393071B489BF600220B5AAF8D</vt:lpwstr>
  </property>
</Properties>
</file>